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8" r:id="rId10"/>
    <p:sldId id="267" r:id="rId11"/>
    <p:sldId id="271" r:id="rId12"/>
    <p:sldId id="262" r:id="rId13"/>
    <p:sldId id="263" r:id="rId14"/>
    <p:sldId id="264" r:id="rId15"/>
    <p:sldId id="269" r:id="rId16"/>
  </p:sldIdLst>
  <p:sldSz cx="18288000" cy="10287000"/>
  <p:notesSz cx="6858000" cy="9144000"/>
  <p:embeddedFontLst>
    <p:embeddedFont>
      <p:font typeface="A Day Without Sun Text Bold" panose="020B0604020202020204" charset="0"/>
      <p:regular r:id="rId17"/>
    </p:embeddedFont>
    <p:embeddedFont>
      <p:font typeface="Ballpoint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Dekko" panose="020B0604020202020204" charset="0"/>
      <p:regular r:id="rId27"/>
    </p:embeddedFont>
    <p:embeddedFont>
      <p:font typeface="Itim" panose="020B0604020202020204" charset="-34"/>
      <p:regular r:id="rId28"/>
    </p:embeddedFont>
    <p:embeddedFont>
      <p:font typeface="Libre Franklin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-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50591" y="3525746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>
                <a:solidFill>
                  <a:srgbClr val="000000"/>
                </a:solidFill>
                <a:latin typeface="A Day Without Sun Text Bold"/>
              </a:rPr>
              <a:t>SESSION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By Ahmed Abubakr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335383"/>
            <a:ext cx="821667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9">
                <a:solidFill>
                  <a:srgbClr val="000000"/>
                </a:solidFill>
                <a:latin typeface="Ballpoint"/>
              </a:rPr>
              <a:t>Programming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6948D7-7AB5-CB66-F523-EC44AC0B1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656452"/>
              </p:ext>
            </p:extLst>
          </p:nvPr>
        </p:nvGraphicFramePr>
        <p:xfrm>
          <a:off x="457200" y="326117"/>
          <a:ext cx="17297400" cy="9634765"/>
        </p:xfrm>
        <a:graphic>
          <a:graphicData uri="http://schemas.openxmlformats.org/drawingml/2006/table">
            <a:tbl>
              <a:tblPr/>
              <a:tblGrid>
                <a:gridCol w="7775896">
                  <a:extLst>
                    <a:ext uri="{9D8B030D-6E8A-4147-A177-3AD203B41FA5}">
                      <a16:colId xmlns:a16="http://schemas.microsoft.com/office/drawing/2014/main" val="340920699"/>
                    </a:ext>
                  </a:extLst>
                </a:gridCol>
                <a:gridCol w="1507571">
                  <a:extLst>
                    <a:ext uri="{9D8B030D-6E8A-4147-A177-3AD203B41FA5}">
                      <a16:colId xmlns:a16="http://schemas.microsoft.com/office/drawing/2014/main" val="966362145"/>
                    </a:ext>
                  </a:extLst>
                </a:gridCol>
                <a:gridCol w="8013933">
                  <a:extLst>
                    <a:ext uri="{9D8B030D-6E8A-4147-A177-3AD203B41FA5}">
                      <a16:colId xmlns:a16="http://schemas.microsoft.com/office/drawing/2014/main" val="525754920"/>
                    </a:ext>
                  </a:extLst>
                </a:gridCol>
              </a:tblGrid>
              <a:tr h="636202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Machine-level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Assembly language</a:t>
                      </a:r>
                    </a:p>
                  </a:txBody>
                  <a:tcPr marL="96161" marR="96161" marT="96161" marB="96161">
                    <a:lnL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3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3848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comes at the lowest level in the hierarchy, so it has zero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comes above the machine language means that it has less abstraction level from the hardware.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17835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cannot be easily understood by humans.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easy to read, write, and maintain.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2359"/>
                  </a:ext>
                </a:extLst>
              </a:tr>
              <a:tr h="24012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machine-level language is written in binary digits, i.e., 0 and 1.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assembly language is written in simple English language, so it is easily understandable by the users.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602465"/>
                  </a:ext>
                </a:extLst>
              </a:tr>
              <a:tr h="194502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does not require any translator as the machine code is directly executed by the computer.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In assembly language, the assembler is used to convert the assembly code into machine code.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21550"/>
                  </a:ext>
                </a:extLst>
              </a:tr>
              <a:tr h="103249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first-generation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2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second-generation programming language.</a:t>
                      </a:r>
                    </a:p>
                  </a:txBody>
                  <a:tcPr marL="64107" marR="64107" marT="64107" marB="6410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1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59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160075" y="-2369405"/>
            <a:ext cx="11967851" cy="15025812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8C57C-6689-F2FC-80FD-49209BD3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62" y="5747399"/>
            <a:ext cx="3258523" cy="3258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6160FA-082F-7475-984A-7CF6B9A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76" y="2881236"/>
            <a:ext cx="3456601" cy="3456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716A-68F9-1F27-55FF-DFF4ECF88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85" y="2881236"/>
            <a:ext cx="3258523" cy="3258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C39D9B-7005-39B7-51D5-CF922C49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427" y="5464850"/>
            <a:ext cx="3456602" cy="345660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8A93F0-C8C7-24FD-597D-4E19D35EBD96}"/>
              </a:ext>
            </a:extLst>
          </p:cNvPr>
          <p:cNvSpPr/>
          <p:nvPr/>
        </p:nvSpPr>
        <p:spPr>
          <a:xfrm>
            <a:off x="3332059" y="723900"/>
            <a:ext cx="11679341" cy="173878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What is operating systems ?</a:t>
            </a:r>
          </a:p>
        </p:txBody>
      </p:sp>
    </p:spTree>
    <p:extLst>
      <p:ext uri="{BB962C8B-B14F-4D97-AF65-F5344CB8AC3E}">
        <p14:creationId xmlns:p14="http://schemas.microsoft.com/office/powerpoint/2010/main" val="113653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402067">
            <a:off x="2975222" y="1134191"/>
            <a:ext cx="2943884" cy="17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971">
                <a:solidFill>
                  <a:srgbClr val="000000"/>
                </a:solidFill>
                <a:latin typeface="Ballpoint"/>
              </a:rPr>
              <a:t>Web Development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37290" y="4086494"/>
            <a:ext cx="3706955" cy="1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Desktop applications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737551" y="7002240"/>
            <a:ext cx="3629215" cy="197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99">
                <a:solidFill>
                  <a:srgbClr val="000000"/>
                </a:solidFill>
                <a:latin typeface="Ballpoint"/>
              </a:rPr>
              <a:t>Android Applications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53771" y="1344301"/>
            <a:ext cx="3574208" cy="107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Cyber security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822693" y="4345863"/>
            <a:ext cx="3731498" cy="153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8399">
                <a:solidFill>
                  <a:srgbClr val="000000"/>
                </a:solidFill>
                <a:latin typeface="Ballpoint"/>
              </a:rPr>
              <a:t>IOT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96196" y="7208112"/>
            <a:ext cx="3554048" cy="142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7799">
                <a:solidFill>
                  <a:srgbClr val="000000"/>
                </a:solidFill>
                <a:latin typeface="Ballpoint"/>
              </a:rPr>
              <a:t>AI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769649">
            <a:off x="7040951" y="6608776"/>
            <a:ext cx="3615281" cy="55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Itim"/>
              </a:rPr>
              <a:t>Fields of Programming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B80DE3-69C1-F411-C30C-B260089C363F}"/>
              </a:ext>
            </a:extLst>
          </p:cNvPr>
          <p:cNvGrpSpPr/>
          <p:nvPr/>
        </p:nvGrpSpPr>
        <p:grpSpPr>
          <a:xfrm>
            <a:off x="7445559" y="-543428"/>
            <a:ext cx="4050600" cy="3935693"/>
            <a:chOff x="9061362" y="109664"/>
            <a:chExt cx="4642176" cy="4669483"/>
          </a:xfrm>
        </p:grpSpPr>
        <p:sp>
          <p:nvSpPr>
            <p:cNvPr id="4" name="Freeform 4"/>
            <p:cNvSpPr/>
            <p:nvPr/>
          </p:nvSpPr>
          <p:spPr>
            <a:xfrm rot="1161473" flipH="1">
              <a:off x="9061362" y="109664"/>
              <a:ext cx="4642176" cy="4669483"/>
            </a:xfrm>
            <a:custGeom>
              <a:avLst/>
              <a:gdLst/>
              <a:ahLst/>
              <a:cxnLst/>
              <a:rect l="l" t="t" r="r" b="b"/>
              <a:pathLst>
                <a:path w="4642176" h="4669483">
                  <a:moveTo>
                    <a:pt x="4642176" y="0"/>
                  </a:moveTo>
                  <a:lnTo>
                    <a:pt x="0" y="0"/>
                  </a:lnTo>
                  <a:lnTo>
                    <a:pt x="0" y="4669483"/>
                  </a:lnTo>
                  <a:lnTo>
                    <a:pt x="4642176" y="4669483"/>
                  </a:lnTo>
                  <a:lnTo>
                    <a:pt x="464217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580965">
              <a:off x="9569386" y="2064029"/>
              <a:ext cx="3626129" cy="76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Dekko"/>
                </a:rPr>
                <a:t>Javascript</a:t>
              </a:r>
              <a:endParaRPr lang="en-US" sz="4000" dirty="0">
                <a:solidFill>
                  <a:srgbClr val="000000"/>
                </a:solidFill>
                <a:latin typeface="Dekko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6A14E-5C7A-3E0E-96B0-B873428F0D6A}"/>
              </a:ext>
            </a:extLst>
          </p:cNvPr>
          <p:cNvGrpSpPr/>
          <p:nvPr/>
        </p:nvGrpSpPr>
        <p:grpSpPr>
          <a:xfrm>
            <a:off x="12189372" y="-419100"/>
            <a:ext cx="6117281" cy="6154554"/>
            <a:chOff x="13289232" y="0"/>
            <a:chExt cx="6011145" cy="5993645"/>
          </a:xfrm>
        </p:grpSpPr>
        <p:sp>
          <p:nvSpPr>
            <p:cNvPr id="9" name="Freeform 9"/>
            <p:cNvSpPr/>
            <p:nvPr/>
          </p:nvSpPr>
          <p:spPr>
            <a:xfrm>
              <a:off x="13289232" y="0"/>
              <a:ext cx="6011145" cy="5993645"/>
            </a:xfrm>
            <a:custGeom>
              <a:avLst/>
              <a:gdLst/>
              <a:ahLst/>
              <a:cxnLst/>
              <a:rect l="l" t="t" r="r" b="b"/>
              <a:pathLst>
                <a:path w="6011145" h="5993645">
                  <a:moveTo>
                    <a:pt x="0" y="0"/>
                  </a:moveTo>
                  <a:lnTo>
                    <a:pt x="6011144" y="0"/>
                  </a:lnTo>
                  <a:lnTo>
                    <a:pt x="6011144" y="5993645"/>
                  </a:lnTo>
                  <a:lnTo>
                    <a:pt x="0" y="5993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 rot="609982">
              <a:off x="14248012" y="2714867"/>
              <a:ext cx="3841155" cy="805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338E10-5B52-7ED0-E841-794FC1D72323}"/>
              </a:ext>
            </a:extLst>
          </p:cNvPr>
          <p:cNvGrpSpPr/>
          <p:nvPr/>
        </p:nvGrpSpPr>
        <p:grpSpPr>
          <a:xfrm>
            <a:off x="1094975" y="-282379"/>
            <a:ext cx="4801855" cy="4577828"/>
            <a:chOff x="-532289" y="298528"/>
            <a:chExt cx="5107357" cy="5137400"/>
          </a:xfrm>
        </p:grpSpPr>
        <p:sp>
          <p:nvSpPr>
            <p:cNvPr id="3" name="Freeform 3"/>
            <p:cNvSpPr/>
            <p:nvPr/>
          </p:nvSpPr>
          <p:spPr>
            <a:xfrm rot="1106722" flipH="1">
              <a:off x="-532289" y="298528"/>
              <a:ext cx="5107357" cy="5137400"/>
            </a:xfrm>
            <a:custGeom>
              <a:avLst/>
              <a:gdLst/>
              <a:ahLst/>
              <a:cxnLst/>
              <a:rect l="l" t="t" r="r" b="b"/>
              <a:pathLst>
                <a:path w="5107357" h="5137400">
                  <a:moveTo>
                    <a:pt x="5107357" y="0"/>
                  </a:moveTo>
                  <a:lnTo>
                    <a:pt x="0" y="0"/>
                  </a:lnTo>
                  <a:lnTo>
                    <a:pt x="0" y="5137400"/>
                  </a:lnTo>
                  <a:lnTo>
                    <a:pt x="5107357" y="5137400"/>
                  </a:lnTo>
                  <a:lnTo>
                    <a:pt x="5107357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 rot="580965">
              <a:off x="-29750" y="2750765"/>
              <a:ext cx="4127723" cy="807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3"/>
                </a:lnSpc>
              </a:pPr>
              <a:r>
                <a:rPr lang="en-US" sz="7200" dirty="0">
                  <a:solidFill>
                    <a:srgbClr val="000000"/>
                  </a:solidFill>
                  <a:latin typeface="Dekko"/>
                </a:rPr>
                <a:t>C++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D3A8-0210-280E-77EE-18768EE51273}"/>
              </a:ext>
            </a:extLst>
          </p:cNvPr>
          <p:cNvGrpSpPr/>
          <p:nvPr/>
        </p:nvGrpSpPr>
        <p:grpSpPr>
          <a:xfrm>
            <a:off x="-316235" y="3011674"/>
            <a:ext cx="5705231" cy="4941482"/>
            <a:chOff x="4585278" y="788544"/>
            <a:chExt cx="4677617" cy="4663999"/>
          </a:xfrm>
        </p:grpSpPr>
        <p:sp>
          <p:nvSpPr>
            <p:cNvPr id="6" name="Freeform 6"/>
            <p:cNvSpPr/>
            <p:nvPr/>
          </p:nvSpPr>
          <p:spPr>
            <a:xfrm rot="-1200297">
              <a:off x="4585278" y="788544"/>
              <a:ext cx="4677617" cy="4663999"/>
            </a:xfrm>
            <a:custGeom>
              <a:avLst/>
              <a:gdLst/>
              <a:ahLst/>
              <a:cxnLst/>
              <a:rect l="l" t="t" r="r" b="b"/>
              <a:pathLst>
                <a:path w="4677617" h="4663999">
                  <a:moveTo>
                    <a:pt x="0" y="0"/>
                  </a:moveTo>
                  <a:lnTo>
                    <a:pt x="4677617" y="0"/>
                  </a:lnTo>
                  <a:lnTo>
                    <a:pt x="4677617" y="4664000"/>
                  </a:lnTo>
                  <a:lnTo>
                    <a:pt x="0" y="466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 rot="21049502">
              <a:off x="5127128" y="3008915"/>
              <a:ext cx="3706705" cy="98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800" dirty="0">
                  <a:solidFill>
                    <a:srgbClr val="000000"/>
                  </a:solidFill>
                  <a:latin typeface="Dekko"/>
                </a:rPr>
                <a:t>C#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9033E1-0862-88B0-131D-595E372D6DC9}"/>
              </a:ext>
            </a:extLst>
          </p:cNvPr>
          <p:cNvGrpSpPr/>
          <p:nvPr/>
        </p:nvGrpSpPr>
        <p:grpSpPr>
          <a:xfrm>
            <a:off x="1604391" y="6754620"/>
            <a:ext cx="4982716" cy="4817454"/>
            <a:chOff x="463870" y="5228024"/>
            <a:chExt cx="5641683" cy="5625259"/>
          </a:xfrm>
        </p:grpSpPr>
        <p:sp>
          <p:nvSpPr>
            <p:cNvPr id="7" name="Freeform 7"/>
            <p:cNvSpPr/>
            <p:nvPr/>
          </p:nvSpPr>
          <p:spPr>
            <a:xfrm rot="-86635">
              <a:off x="463870" y="5228024"/>
              <a:ext cx="5641683" cy="5625259"/>
            </a:xfrm>
            <a:custGeom>
              <a:avLst/>
              <a:gdLst/>
              <a:ahLst/>
              <a:cxnLst/>
              <a:rect l="l" t="t" r="r" b="b"/>
              <a:pathLst>
                <a:path w="5641683" h="5625259">
                  <a:moveTo>
                    <a:pt x="0" y="0"/>
                  </a:moveTo>
                  <a:lnTo>
                    <a:pt x="5641684" y="0"/>
                  </a:lnTo>
                  <a:lnTo>
                    <a:pt x="5641684" y="5625259"/>
                  </a:lnTo>
                  <a:lnTo>
                    <a:pt x="0" y="562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 rot="609222">
              <a:off x="1056788" y="7821276"/>
              <a:ext cx="4455845" cy="96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Python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92558-7F04-BCA1-3ED1-BB647CC89A13}"/>
              </a:ext>
            </a:extLst>
          </p:cNvPr>
          <p:cNvGrpSpPr/>
          <p:nvPr/>
        </p:nvGrpSpPr>
        <p:grpSpPr>
          <a:xfrm>
            <a:off x="13630597" y="5993045"/>
            <a:ext cx="4657403" cy="4817454"/>
            <a:chOff x="13285793" y="5589258"/>
            <a:chExt cx="4874119" cy="4902790"/>
          </a:xfrm>
        </p:grpSpPr>
        <p:sp>
          <p:nvSpPr>
            <p:cNvPr id="8" name="Freeform 8"/>
            <p:cNvSpPr/>
            <p:nvPr/>
          </p:nvSpPr>
          <p:spPr>
            <a:xfrm rot="253273" flipH="1">
              <a:off x="13285793" y="5589258"/>
              <a:ext cx="4874119" cy="4902790"/>
            </a:xfrm>
            <a:custGeom>
              <a:avLst/>
              <a:gdLst/>
              <a:ahLst/>
              <a:cxnLst/>
              <a:rect l="l" t="t" r="r" b="b"/>
              <a:pathLst>
                <a:path w="4874119" h="4902790">
                  <a:moveTo>
                    <a:pt x="4874119" y="0"/>
                  </a:moveTo>
                  <a:lnTo>
                    <a:pt x="0" y="0"/>
                  </a:lnTo>
                  <a:lnTo>
                    <a:pt x="0" y="4902790"/>
                  </a:lnTo>
                  <a:lnTo>
                    <a:pt x="4874119" y="4902790"/>
                  </a:lnTo>
                  <a:lnTo>
                    <a:pt x="4874119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 rot="21305021">
              <a:off x="13711869" y="7810552"/>
              <a:ext cx="4021967" cy="84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5"/>
                </a:lnSpc>
              </a:pPr>
              <a:r>
                <a:rPr lang="en-US" sz="8000" dirty="0">
                  <a:solidFill>
                    <a:srgbClr val="000000"/>
                  </a:solidFill>
                  <a:latin typeface="Dekko"/>
                </a:rPr>
                <a:t>Perl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85D916-452C-7F40-BE5D-91172BB5CAF5}"/>
              </a:ext>
            </a:extLst>
          </p:cNvPr>
          <p:cNvGrpSpPr/>
          <p:nvPr/>
        </p:nvGrpSpPr>
        <p:grpSpPr>
          <a:xfrm>
            <a:off x="6432359" y="2496681"/>
            <a:ext cx="5696325" cy="5580070"/>
            <a:chOff x="8917023" y="2652028"/>
            <a:chExt cx="6730844" cy="677043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4C9C462-DBCF-83C4-3FAA-0DB28121149D}"/>
                </a:ext>
              </a:extLst>
            </p:cNvPr>
            <p:cNvSpPr/>
            <p:nvPr/>
          </p:nvSpPr>
          <p:spPr>
            <a:xfrm rot="21524367" flipH="1">
              <a:off x="8917023" y="2652028"/>
              <a:ext cx="6730844" cy="6770437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118208-4C53-63BA-F533-CAE56CCB0FBD}"/>
                </a:ext>
              </a:extLst>
            </p:cNvPr>
            <p:cNvSpPr/>
            <p:nvPr/>
          </p:nvSpPr>
          <p:spPr>
            <a:xfrm rot="20905751">
              <a:off x="9312954" y="4458239"/>
              <a:ext cx="5938981" cy="289424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5480"/>
                </a:lnSpc>
                <a:spcBef>
                  <a:spcPct val="0"/>
                </a:spcBef>
              </a:pPr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kko"/>
                </a:rPr>
                <a:t>Programming Languages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24E25D-010F-DBE0-6184-5D4D21FEDA2B}"/>
              </a:ext>
            </a:extLst>
          </p:cNvPr>
          <p:cNvGrpSpPr/>
          <p:nvPr/>
        </p:nvGrpSpPr>
        <p:grpSpPr>
          <a:xfrm>
            <a:off x="7951731" y="7090663"/>
            <a:ext cx="5394713" cy="4708074"/>
            <a:chOff x="7159800" y="5248168"/>
            <a:chExt cx="5394713" cy="4708074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F97579-EA81-241D-37D6-02D7AF8C1014}"/>
                </a:ext>
              </a:extLst>
            </p:cNvPr>
            <p:cNvSpPr/>
            <p:nvPr/>
          </p:nvSpPr>
          <p:spPr>
            <a:xfrm rot="-75633" flipH="1">
              <a:off x="7301314" y="5248168"/>
              <a:ext cx="5023805" cy="4708074"/>
            </a:xfrm>
            <a:custGeom>
              <a:avLst/>
              <a:gdLst/>
              <a:ahLst/>
              <a:cxnLst/>
              <a:rect l="l" t="t" r="r" b="b"/>
              <a:pathLst>
                <a:path w="6730844" h="6770437">
                  <a:moveTo>
                    <a:pt x="6730844" y="0"/>
                  </a:moveTo>
                  <a:lnTo>
                    <a:pt x="0" y="0"/>
                  </a:lnTo>
                  <a:lnTo>
                    <a:pt x="0" y="6770437"/>
                  </a:lnTo>
                  <a:lnTo>
                    <a:pt x="6730844" y="6770437"/>
                  </a:lnTo>
                  <a:lnTo>
                    <a:pt x="6730844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3A8A869-1B09-72BA-0F66-C04B83D13EB3}"/>
                </a:ext>
              </a:extLst>
            </p:cNvPr>
            <p:cNvSpPr txBox="1"/>
            <p:nvPr/>
          </p:nvSpPr>
          <p:spPr>
            <a:xfrm rot="20911297">
              <a:off x="7159800" y="7274639"/>
              <a:ext cx="5394713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75"/>
                </a:lnSpc>
              </a:pPr>
              <a:r>
                <a:rPr lang="en-US" sz="6600" dirty="0">
                  <a:solidFill>
                    <a:srgbClr val="000000"/>
                  </a:solidFill>
                  <a:latin typeface="Dekko"/>
                </a:rPr>
                <a:t>PHP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76402" y="4820286"/>
            <a:ext cx="5144401" cy="203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400" dirty="0">
                <a:solidFill>
                  <a:srgbClr val="000000"/>
                </a:solidFill>
                <a:latin typeface="Dekko"/>
              </a:rPr>
              <a:t>Lets be web developers and create a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Example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94065" y="6483655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288952" flipH="1">
            <a:off x="-2370669" y="5054723"/>
            <a:ext cx="6798738" cy="3065613"/>
          </a:xfrm>
          <a:custGeom>
            <a:avLst/>
            <a:gdLst/>
            <a:ahLst/>
            <a:cxnLst/>
            <a:rect l="l" t="t" r="r" b="b"/>
            <a:pathLst>
              <a:path w="6798738" h="3065613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6299F-7940-CB32-D028-8752FF26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317" y="3425165"/>
            <a:ext cx="4540281" cy="5631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tman Coding GIF">
            <a:extLst>
              <a:ext uri="{FF2B5EF4-FFF2-40B4-BE49-F238E27FC236}">
                <a16:creationId xmlns:a16="http://schemas.microsoft.com/office/drawing/2014/main" id="{4A68C3E5-F9C8-DC50-2C53-083B53DB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00"/>
            <a:ext cx="1828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5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43068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WHAT IS PROGRAMMING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74771"/>
            <a:ext cx="4988242" cy="5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874" lvl="1" indent="-282937">
              <a:lnSpc>
                <a:spcPts val="4219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Itim"/>
              </a:rPr>
              <a:t>PROGRAMMING LANGUAGES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PROGRAMMING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37174"/>
            <a:ext cx="4988242" cy="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64" lvl="1" indent="-293732">
              <a:lnSpc>
                <a:spcPts val="4380"/>
              </a:lnSpc>
              <a:buFont typeface="Arial"/>
              <a:buChar char="•"/>
            </a:pPr>
            <a:r>
              <a:rPr lang="en-US" sz="2721">
                <a:solidFill>
                  <a:srgbClr val="000000"/>
                </a:solidFill>
                <a:latin typeface="Itim"/>
              </a:rPr>
              <a:t>FIELDS OF PROGARAMMING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</a:rPr>
              <a:t>EXAMPLE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43500"/>
            <a:ext cx="6477000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Am I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Who Can Learn Programming ?</a:t>
            </a:r>
          </a:p>
          <a:p>
            <a:pPr>
              <a:lnSpc>
                <a:spcPts val="7849"/>
              </a:lnSpc>
            </a:pPr>
            <a:r>
              <a:rPr lang="en-US" sz="3427" dirty="0">
                <a:solidFill>
                  <a:srgbClr val="000000"/>
                </a:solidFill>
                <a:latin typeface="Comic Sans MS" panose="030F0702030302020204" pitchFamily="66" charset="0"/>
              </a:rPr>
              <a:t>Why We Learn Programming 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6263-C238-60D2-BD1F-7CC3159F8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0130" y="4258736"/>
            <a:ext cx="2214694" cy="5004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93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5"/>
              <a:stretch>
                <a:fillRect l="-69430" t="-177083" r="-51278" b="-1513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8220" y="6403669"/>
            <a:ext cx="3145915" cy="3145915"/>
          </a:xfrm>
          <a:custGeom>
            <a:avLst/>
            <a:gdLst/>
            <a:ahLst/>
            <a:cxnLst/>
            <a:rect l="l" t="t" r="r" b="b"/>
            <a:pathLst>
              <a:path w="3145915" h="3145915">
                <a:moveTo>
                  <a:pt x="0" y="0"/>
                </a:moveTo>
                <a:lnTo>
                  <a:pt x="3145915" y="0"/>
                </a:lnTo>
                <a:lnTo>
                  <a:pt x="3145915" y="3145915"/>
                </a:lnTo>
                <a:lnTo>
                  <a:pt x="0" y="3145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12390" y="4603566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</a:rPr>
              <a:t>Ahmed Mohamed Abubakr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63" y="1956264"/>
            <a:ext cx="8115300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Ahmed Abubakr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390" y="5322642"/>
            <a:ext cx="7397574" cy="64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 dirty="0">
                <a:solidFill>
                  <a:srgbClr val="000000"/>
                </a:solidFill>
                <a:latin typeface="Dekko"/>
              </a:rPr>
              <a:t>Electrical Engineer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2071742"/>
            <a:ext cx="10656837" cy="196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  <a:spcBef>
                <a:spcPct val="0"/>
              </a:spcBef>
            </a:pPr>
            <a:r>
              <a:rPr lang="en-US" sz="10300" dirty="0">
                <a:solidFill>
                  <a:srgbClr val="000000"/>
                </a:solidFill>
                <a:latin typeface="Ballpoint"/>
              </a:rPr>
              <a:t>What is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336" y="4913345"/>
            <a:ext cx="41215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3600" dirty="0"/>
              <a:t>Writing a set of instructions that is executed by the machine to perform a specific task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A1D57-C9FF-4D23-C5C5-AF4FFF51E1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7434" r="3467" b="16269"/>
          <a:stretch/>
        </p:blipFill>
        <p:spPr>
          <a:xfrm>
            <a:off x="8196444" y="4755360"/>
            <a:ext cx="6870415" cy="3200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DF0242-679A-1126-173D-E6590671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assification of Programming Language">
            <a:extLst>
              <a:ext uri="{FF2B5EF4-FFF2-40B4-BE49-F238E27FC236}">
                <a16:creationId xmlns:a16="http://schemas.microsoft.com/office/drawing/2014/main" id="{29C4DF72-E9B5-79B2-FD4A-C82D62E5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82" b="96591" l="2405" r="95792">
                        <a14:foregroundMark x1="9619" y1="88409" x2="9619" y2="88409"/>
                        <a14:foregroundMark x1="7816" y1="93409" x2="10621" y2="86818"/>
                        <a14:foregroundMark x1="10621" y1="86818" x2="9018" y2="89545"/>
                        <a14:foregroundMark x1="8617" y1="89091" x2="2605" y2="96591"/>
                        <a14:foregroundMark x1="92184" y1="89773" x2="95792" y2="95909"/>
                        <a14:foregroundMark x1="48297" y1="9091" x2="48497" y2="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97350"/>
            <a:ext cx="11887200" cy="104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3A00F7C9-DB4B-6A82-2D30-C1075C89AAA6}"/>
              </a:ext>
            </a:extLst>
          </p:cNvPr>
          <p:cNvSpPr/>
          <p:nvPr/>
        </p:nvSpPr>
        <p:spPr>
          <a:xfrm>
            <a:off x="4876800" y="6134100"/>
            <a:ext cx="4648200" cy="3733800"/>
          </a:xfrm>
          <a:prstGeom prst="leftBracket">
            <a:avLst/>
          </a:pr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062F4EC0-AF68-4E4B-5007-D0923B1B1630}"/>
              </a:ext>
            </a:extLst>
          </p:cNvPr>
          <p:cNvSpPr/>
          <p:nvPr/>
        </p:nvSpPr>
        <p:spPr>
          <a:xfrm>
            <a:off x="6172200" y="2095500"/>
            <a:ext cx="4792980" cy="2759295"/>
          </a:xfrm>
          <a:custGeom>
            <a:avLst/>
            <a:gdLst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4" fmla="*/ 4038600 w 4038600"/>
              <a:gd name="connsiteY4" fmla="*/ 2759295 h 2759295"/>
              <a:gd name="connsiteX0" fmla="*/ 4038600 w 4038600"/>
              <a:gd name="connsiteY0" fmla="*/ 2759295 h 2759295"/>
              <a:gd name="connsiteX1" fmla="*/ 0 w 4038600"/>
              <a:gd name="connsiteY1" fmla="*/ 2759267 h 2759295"/>
              <a:gd name="connsiteX2" fmla="*/ 0 w 4038600"/>
              <a:gd name="connsiteY2" fmla="*/ 28 h 2759295"/>
              <a:gd name="connsiteX3" fmla="*/ 4038600 w 4038600"/>
              <a:gd name="connsiteY3" fmla="*/ 0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038600 w 4792980"/>
              <a:gd name="connsiteY3" fmla="*/ 0 h 2759295"/>
              <a:gd name="connsiteX4" fmla="*/ 4038600 w 4792980"/>
              <a:gd name="connsiteY4" fmla="*/ 2759295 h 2759295"/>
              <a:gd name="connsiteX0" fmla="*/ 4038600 w 4792980"/>
              <a:gd name="connsiteY0" fmla="*/ 2759295 h 2759295"/>
              <a:gd name="connsiteX1" fmla="*/ 0 w 4792980"/>
              <a:gd name="connsiteY1" fmla="*/ 2759267 h 2759295"/>
              <a:gd name="connsiteX2" fmla="*/ 0 w 4792980"/>
              <a:gd name="connsiteY2" fmla="*/ 28 h 2759295"/>
              <a:gd name="connsiteX3" fmla="*/ 4792980 w 4792980"/>
              <a:gd name="connsiteY3" fmla="*/ 114300 h 275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2980" h="2759295" stroke="0" extrusionOk="0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1808143" y="0"/>
                  <a:pt x="4038600" y="0"/>
                </a:cubicBezTo>
                <a:lnTo>
                  <a:pt x="4038600" y="2759295"/>
                </a:lnTo>
                <a:close/>
              </a:path>
              <a:path w="4792980" h="2759295" fill="none">
                <a:moveTo>
                  <a:pt x="4038600" y="2759295"/>
                </a:moveTo>
                <a:lnTo>
                  <a:pt x="0" y="2759267"/>
                </a:lnTo>
                <a:lnTo>
                  <a:pt x="0" y="28"/>
                </a:lnTo>
                <a:cubicBezTo>
                  <a:pt x="0" y="13"/>
                  <a:pt x="2562523" y="114300"/>
                  <a:pt x="4792980" y="114300"/>
                </a:cubicBezTo>
              </a:path>
            </a:pathLst>
          </a:custGeom>
          <a:ln w="13652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91DD4C-0D59-940F-A591-628291658F5B}"/>
              </a:ext>
            </a:extLst>
          </p:cNvPr>
          <p:cNvSpPr/>
          <p:nvPr/>
        </p:nvSpPr>
        <p:spPr>
          <a:xfrm>
            <a:off x="228600" y="6762750"/>
            <a:ext cx="44958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1D74D-BB44-EF12-A687-1BDA8B69E4C5}"/>
              </a:ext>
            </a:extLst>
          </p:cNvPr>
          <p:cNvSpPr/>
          <p:nvPr/>
        </p:nvSpPr>
        <p:spPr>
          <a:xfrm>
            <a:off x="228600" y="2419350"/>
            <a:ext cx="5181600" cy="18859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03543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954523" y="3936753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4003428"/>
            <a:ext cx="7189477" cy="5321547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10007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Java, Python, PHP, Perl, C#, JavaScript, etc.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9" name="Freeform 9"/>
          <p:cNvSpPr/>
          <p:nvPr/>
        </p:nvSpPr>
        <p:spPr>
          <a:xfrm rot="229631">
            <a:off x="11044055" y="4548420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4"/>
                </a:lnTo>
                <a:lnTo>
                  <a:pt x="0" y="131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433217" y="4522505"/>
            <a:ext cx="5842287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High level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00772" y="6325611"/>
            <a:ext cx="541711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Libre Franklin" panose="020F0502020204030204" pitchFamily="2" charset="0"/>
              </a:rPr>
              <a:t>Machine Code and Assembly Language.</a:t>
            </a:r>
            <a:endParaRPr lang="en-US" sz="2574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12362" y="4522505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</a:rPr>
              <a:t>Low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2E6A8-3F18-F119-36A7-68D0DF606EA5}"/>
              </a:ext>
            </a:extLst>
          </p:cNvPr>
          <p:cNvSpPr/>
          <p:nvPr/>
        </p:nvSpPr>
        <p:spPr>
          <a:xfrm>
            <a:off x="3100772" y="722084"/>
            <a:ext cx="12602761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llpoint"/>
              </a:rPr>
              <a:t>Programming levels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6E0E4B-7F9C-636E-BC92-C79ABA924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856841"/>
              </p:ext>
            </p:extLst>
          </p:nvPr>
        </p:nvGraphicFramePr>
        <p:xfrm>
          <a:off x="419100" y="286822"/>
          <a:ext cx="17449799" cy="9713356"/>
        </p:xfrm>
        <a:graphic>
          <a:graphicData uri="http://schemas.openxmlformats.org/drawingml/2006/table">
            <a:tbl>
              <a:tblPr/>
              <a:tblGrid>
                <a:gridCol w="7635823">
                  <a:extLst>
                    <a:ext uri="{9D8B030D-6E8A-4147-A177-3AD203B41FA5}">
                      <a16:colId xmlns:a16="http://schemas.microsoft.com/office/drawing/2014/main" val="1151445684"/>
                    </a:ext>
                  </a:extLst>
                </a:gridCol>
                <a:gridCol w="2178152">
                  <a:extLst>
                    <a:ext uri="{9D8B030D-6E8A-4147-A177-3AD203B41FA5}">
                      <a16:colId xmlns:a16="http://schemas.microsoft.com/office/drawing/2014/main" val="1338758264"/>
                    </a:ext>
                  </a:extLst>
                </a:gridCol>
                <a:gridCol w="7635824">
                  <a:extLst>
                    <a:ext uri="{9D8B030D-6E8A-4147-A177-3AD203B41FA5}">
                      <a16:colId xmlns:a16="http://schemas.microsoft.com/office/drawing/2014/main" val="409506570"/>
                    </a:ext>
                  </a:extLst>
                </a:gridCol>
              </a:tblGrid>
              <a:tr h="734311"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Low-level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360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6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High-level language</a:t>
                      </a:r>
                    </a:p>
                  </a:txBody>
                  <a:tcPr marL="93512" marR="93512" marT="93512" marB="93512">
                    <a:lnL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93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6232"/>
                  </a:ext>
                </a:extLst>
              </a:tr>
              <a:tr h="231497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machine-friendly language, i.e., the computer understands the machine language, which is represented in 0 or 1.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a user-friendly language as this language is written in simple English words, which can be easily understood by humans.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30180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low-level language takes more time to execute.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executes at a faster pace.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443907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assembler to convert the assembly code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requires the compiler to convert the high-level language instructions into machine code.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184015"/>
                  </a:ext>
                </a:extLst>
              </a:tr>
              <a:tr h="176734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machine code cannot run on all machines, so it is not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The high-level code can run all the platforms, so it is a portable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57006"/>
                  </a:ext>
                </a:extLst>
              </a:tr>
              <a:tr h="672083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It is less memory efficient.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65418"/>
                  </a:ext>
                </a:extLst>
              </a:tr>
              <a:tr h="121971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not easier in a low-level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sz="3600" dirty="0">
                        <a:solidFill>
                          <a:srgbClr val="333333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600" dirty="0">
                          <a:solidFill>
                            <a:srgbClr val="333333"/>
                          </a:solidFill>
                          <a:effectLst/>
                          <a:latin typeface="Comic Sans MS" panose="030F0702030302020204" pitchFamily="66" charset="0"/>
                        </a:rPr>
                        <a:t>Debugging and maintenance are easier in a high-level language.</a:t>
                      </a:r>
                    </a:p>
                  </a:txBody>
                  <a:tcPr marL="62341" marR="62341" marT="62341" marB="62341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6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90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FE6C4D6-1F71-4E36-8A2B-02854D0DC156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E7D31F-0B37-4FD6-80F4-5BD9EA1BC8E5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8E53849-9E7B-4983-B8D7-DB9379AB5356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443</Words>
  <Application>Microsoft Office PowerPoint</Application>
  <PresentationFormat>Custom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Dekko</vt:lpstr>
      <vt:lpstr>A Day Without Sun Text Bold</vt:lpstr>
      <vt:lpstr>Ballpoint</vt:lpstr>
      <vt:lpstr>Libre Franklin</vt:lpstr>
      <vt:lpstr>Calibri</vt:lpstr>
      <vt:lpstr>Comic Sans MS</vt:lpstr>
      <vt:lpstr>Arial</vt:lpstr>
      <vt:lpstr>Itim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Abdallah</dc:creator>
  <cp:lastModifiedBy>HP</cp:lastModifiedBy>
  <cp:revision>5</cp:revision>
  <dcterms:created xsi:type="dcterms:W3CDTF">2006-08-16T00:00:00Z</dcterms:created>
  <dcterms:modified xsi:type="dcterms:W3CDTF">2023-10-22T20:41:11Z</dcterms:modified>
  <dc:identifier>DAFxjj4cpLU</dc:identifier>
</cp:coreProperties>
</file>